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4" r:id="rId19"/>
    <p:sldId id="273" r:id="rId20"/>
    <p:sldId id="275" r:id="rId21"/>
    <p:sldId id="276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9"/>
  </p:normalViewPr>
  <p:slideViewPr>
    <p:cSldViewPr snapToGrid="0">
      <p:cViewPr varScale="1">
        <p:scale>
          <a:sx n="103" d="100"/>
          <a:sy n="103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AA9F10-FB08-C844-95E7-0509520E1733}" type="datetimeFigureOut">
              <a:rPr kumimoji="1" lang="zh-CN" altLang="en-US" smtClean="0"/>
              <a:t>2020/9/24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5EA33-406C-D244-80F3-36A7D35356B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78896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25EA33-406C-D244-80F3-36A7D35356B2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2181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AD79C1-947C-4F6E-9854-70E57C9FDF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45DFE23-F3B3-47F8-AB3E-0201875AF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41500A-BAE3-41E7-BAFC-58C4BC68D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3F783B-41D6-444E-A818-1E8EC7F40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BAF0386-AE78-4784-96E8-68609D315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123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AA5884-7E9B-45C6-8586-DD70CCA88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00D0FE8-5253-4B03-B48D-ACA91F9C91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B66423-8802-4A66-91B6-AD916EF13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94F61D-09D3-4AA2-BEFF-2F9C7B9A8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D08256-BDB7-4602-BD03-79279F8C5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0770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E4D4608-2D09-4863-B259-29D4910BA2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40B429D-3F90-4090-93BB-EC91ADB002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90B33E-FC71-4CEA-A79B-AF183E9C6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644957-D424-4B81-B31A-181261BDF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E26B34-CA9F-4E46-B898-58547B41D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2783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AD0A9A-BA35-4A65-A78E-E89894292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63AED5-C9A7-4084-B304-F16B370F9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95B19F-E05E-4CB1-A98C-EDABDB392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14A49F-AA3A-43C2-BFAF-8EEB67F7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BF596C-B307-47A3-BA85-7B5837661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330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E4599F-16B0-4BEB-BFCE-AB4DBBEFF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CFF84E-3868-4656-B86E-6DA8E7410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23C3EA-7112-4FE6-8573-6B07FFF94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72CDC6-DABA-4942-AB84-AED608F16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22898E-9B1B-467C-97C8-ECF9D4BA0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24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476617-E8F5-40B5-BAF3-B3A7A1BF7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C090C5-F569-46B0-8023-B92CE8BF6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8234DFA-CA63-4140-9294-D4E7C4C44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71ED8B-FD4E-40F3-B853-1421E1295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C12C0AE-91C9-4F6C-BE17-C9F9490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FDC0DE-C34F-4458-8B33-BFFD0732B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319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2C8020-48D0-469F-B74D-4B2BBDC78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646552-7789-4519-BA67-66B71ACBB5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82C5D5F-A1DA-4D89-836D-4381816E78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F8BA9B8-984C-49B3-BAE2-680A2702A6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971A409-F104-4C36-AE19-A29AFC658C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14D1556-716F-4689-9095-01793612E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798BA4A-CD9A-42CD-A41A-330211079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58F399B-85CC-4A00-B2AD-2BF2268E6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8002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76496A-CB2E-42AC-991B-3D7650B95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7579E4F-C152-4233-8AAD-0E5979DDB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BA238BB-00E5-4F8D-853E-6D6BF50ED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4AE9F58-9FD7-4FA9-BB5E-DB675A6AE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081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72F9EAB-A9CF-43D6-9FFD-728F7D04A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CBBD7E5-B79B-4641-9443-5CC6D3308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0342CE2-8258-4A81-BA97-BB41BB635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768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BFF352-0065-4EC6-B1A1-91BF83685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30218B-AE81-4CEC-BFD9-079E49BEB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2F6361-A357-4EA5-91A3-B13DB723D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072BA4D-7E68-4792-9DDA-D23A6FEA9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D84BC8-90EE-4BDF-9D54-B6B0DA2EB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401423-9BC8-43EA-B155-03BE47C17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1623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7BAC26-0162-4C1A-80D5-19570676E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8AF1F14-C4ED-4C81-85D1-CDB3675CE2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E5A3E09-6AA4-4978-9E3B-1E386868BC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55E7B2-CD69-4999-A98F-4333BA61B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5C84029-371C-43DA-AF20-1B07791A2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A90C33-7E03-4F7F-BC20-1B8EB0F8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722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87A8C3D-94B4-4B79-839F-7CF87B55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36B743-8ACD-4B27-BBAE-867CDB5E84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49CC6B-F8FD-403F-9622-078C95C4F1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046D5-3209-4128-A3C1-107F2D0DA9EF}" type="datetimeFigureOut">
              <a:rPr lang="zh-CN" altLang="en-US" smtClean="0"/>
              <a:t>2020/9/24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D0310B-2A6F-4CB6-8919-1F4B9FD488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25E0CE-F809-43C2-B0E6-719BDE044A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E25EC-CB26-4F5F-B50C-280096F3DA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4578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~213/academicintegrity.html" TargetMode="External"/><Relationship Id="rId2" Type="http://schemas.openxmlformats.org/officeDocument/2006/relationships/hyperlink" Target="https://www.bilibili.com/video/BV1iW411d7hd?from=search&amp;seid=13834492041185649363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isk.pku.edu.cn/link/0997CDB2FE9B9D67439A04A9CEC0151D" TargetMode="External"/><Relationship Id="rId2" Type="http://schemas.openxmlformats.org/officeDocument/2006/relationships/hyperlink" Target="https://releases.ubuntu.com/18.04.5/ubuntu-18.04.5-desktop-amd64.iso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~213/" TargetMode="External"/><Relationship Id="rId2" Type="http://schemas.openxmlformats.org/officeDocument/2006/relationships/hyperlink" Target="http://www.csapp.cs.cmu.edu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autolab.pku.edu.cn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710748-0322-49C3-8E70-C9C9B7B7DC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第一次小班课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34AC832-050C-4BDE-85E6-8D8A4329BE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2020-09-24</a:t>
            </a:r>
          </a:p>
        </p:txBody>
      </p:sp>
    </p:spTree>
    <p:extLst>
      <p:ext uri="{BB962C8B-B14F-4D97-AF65-F5344CB8AC3E}">
        <p14:creationId xmlns:p14="http://schemas.microsoft.com/office/powerpoint/2010/main" val="1664326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BE2E13-B102-F643-A54A-F1E1C1CF1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Autolab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B29B99E-95AB-E84C-AC17-B5D95273A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254" y="1638472"/>
            <a:ext cx="9403492" cy="453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2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F65D92-8E8C-5241-92AA-8EC015224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Lab</a:t>
            </a:r>
            <a:r>
              <a:rPr kumimoji="1" lang="zh-CN" altLang="en-US" dirty="0"/>
              <a:t> 学术规范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CD7652-A043-2E4C-9C0F-B63ABE6C1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dirty="0"/>
              <a:t>CMU</a:t>
            </a:r>
          </a:p>
          <a:p>
            <a:pPr lvl="1"/>
            <a:r>
              <a:rPr kumimoji="1" lang="en" altLang="zh-CN" dirty="0">
                <a:hlinkClick r:id="rId2"/>
              </a:rPr>
              <a:t>https://www.bilibili.com/video/BV1iW411d7hd?from=search&amp;seid=13834492041185649363</a:t>
            </a:r>
            <a:r>
              <a:rPr kumimoji="1" lang="en" altLang="zh-CN" dirty="0"/>
              <a:t> 38:23-43:00</a:t>
            </a:r>
          </a:p>
          <a:p>
            <a:pPr lvl="1"/>
            <a:r>
              <a:rPr kumimoji="1" lang="en" altLang="zh-CN" dirty="0">
                <a:hlinkClick r:id="rId3"/>
              </a:rPr>
              <a:t>http://www.cs.cmu.edu/~213/academicintegrity.html</a:t>
            </a:r>
            <a:endParaRPr kumimoji="1" lang="en" altLang="zh-CN" dirty="0"/>
          </a:p>
          <a:p>
            <a:r>
              <a:rPr kumimoji="1" lang="en" altLang="zh-CN" dirty="0"/>
              <a:t>PKU</a:t>
            </a:r>
          </a:p>
          <a:p>
            <a:pPr lvl="1"/>
            <a:r>
              <a:rPr kumimoji="1" lang="zh-CN" altLang="en" dirty="0"/>
              <a:t>强大的</a:t>
            </a:r>
            <a:r>
              <a:rPr kumimoji="1" lang="zh-CN" altLang="en-US" dirty="0"/>
              <a:t>查重系统：照抄代码</a:t>
            </a:r>
            <a:r>
              <a:rPr kumimoji="1" lang="en-US" altLang="zh-CN" dirty="0"/>
              <a:t>/</a:t>
            </a:r>
            <a:r>
              <a:rPr kumimoji="1" lang="zh-CN" altLang="en-US" dirty="0"/>
              <a:t>修改程序结构</a:t>
            </a:r>
            <a:r>
              <a:rPr kumimoji="1" lang="en-US" altLang="zh-CN" dirty="0"/>
              <a:t>/</a:t>
            </a:r>
            <a:r>
              <a:rPr kumimoji="1" lang="zh-CN" altLang="en-US" dirty="0"/>
              <a:t>更改变量名无效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本学期引入</a:t>
            </a:r>
            <a:r>
              <a:rPr kumimoji="1" lang="en-US" altLang="zh-CN" dirty="0"/>
              <a:t>quiz</a:t>
            </a:r>
            <a:r>
              <a:rPr kumimoji="1" lang="zh-CN" altLang="en-US" dirty="0"/>
              <a:t>考察大家是否独立完成</a:t>
            </a:r>
            <a:r>
              <a:rPr kumimoji="1" lang="en-US" altLang="zh-CN" dirty="0"/>
              <a:t>lab</a:t>
            </a:r>
            <a:endParaRPr kumimoji="1" lang="en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5381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8ABCEA-B2AD-7148-9B01-903FF0E2E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quiz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264390-F5D4-3144-A99F-665566DBF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主要考察</a:t>
            </a:r>
            <a:r>
              <a:rPr kumimoji="1" lang="en-US" altLang="zh-CN" dirty="0"/>
              <a:t>lab</a:t>
            </a:r>
            <a:r>
              <a:rPr kumimoji="1" lang="zh-CN" altLang="en-US" dirty="0"/>
              <a:t>内容</a:t>
            </a:r>
            <a:endParaRPr kumimoji="1" lang="en-US" altLang="zh-CN" dirty="0"/>
          </a:p>
          <a:p>
            <a:r>
              <a:rPr kumimoji="1" lang="zh-CN" altLang="en-US" dirty="0"/>
              <a:t>具体形式和分数待定</a:t>
            </a:r>
            <a:endParaRPr kumimoji="1" lang="en-US" altLang="zh-CN" dirty="0"/>
          </a:p>
          <a:p>
            <a:r>
              <a:rPr kumimoji="1" lang="en-US" altLang="zh-CN" dirty="0"/>
              <a:t>10</a:t>
            </a:r>
            <a:r>
              <a:rPr kumimoji="1" lang="zh-CN" altLang="en-US" dirty="0"/>
              <a:t>～</a:t>
            </a:r>
            <a:r>
              <a:rPr kumimoji="1" lang="en-US" altLang="zh-CN" dirty="0"/>
              <a:t>15min</a:t>
            </a:r>
            <a:r>
              <a:rPr kumimoji="1" lang="zh-CN" altLang="en-US" dirty="0"/>
              <a:t> 闭卷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6DD1795-0AD8-1744-8998-D914A9C2A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897" y="1825625"/>
            <a:ext cx="4401005" cy="178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7615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D23BC1-58C6-CB46-A4E6-E1DA4F3F7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开发环境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F1C9E6-2959-CE4A-B294-179EC7982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kumimoji="1" lang="zh-CN" altLang="en-US" dirty="0"/>
              <a:t>本课程所有的作业</a:t>
            </a:r>
            <a:r>
              <a:rPr kumimoji="1" lang="en-US" altLang="zh-CN" dirty="0"/>
              <a:t>/lab/</a:t>
            </a:r>
            <a:r>
              <a:rPr kumimoji="1" lang="zh-CN" altLang="en-US" dirty="0"/>
              <a:t>课本样例均在</a:t>
            </a:r>
            <a:r>
              <a:rPr kumimoji="1" lang="en-US" altLang="zh-CN" dirty="0" err="1"/>
              <a:t>linux</a:t>
            </a:r>
            <a:r>
              <a:rPr kumimoji="1" lang="zh-CN" altLang="en-US" dirty="0"/>
              <a:t>操作系统运行，所有代码原则上都采用</a:t>
            </a:r>
            <a:r>
              <a:rPr kumimoji="1" lang="en-US" altLang="zh-CN" dirty="0"/>
              <a:t>c</a:t>
            </a:r>
            <a:r>
              <a:rPr kumimoji="1" lang="zh-CN" altLang="en-US" dirty="0"/>
              <a:t>语言</a:t>
            </a:r>
            <a:endParaRPr kumimoji="1" lang="en-US" altLang="zh-CN" dirty="0"/>
          </a:p>
          <a:p>
            <a:pPr lvl="1">
              <a:lnSpc>
                <a:spcPct val="125000"/>
              </a:lnSpc>
            </a:pPr>
            <a:r>
              <a:rPr kumimoji="1" lang="zh-CN" altLang="en-US" dirty="0"/>
              <a:t>业界</a:t>
            </a:r>
            <a:r>
              <a:rPr kumimoji="1" lang="en-US" altLang="zh-CN" dirty="0"/>
              <a:t>/</a:t>
            </a:r>
            <a:r>
              <a:rPr kumimoji="1" lang="zh-CN" altLang="en-US" dirty="0"/>
              <a:t>学界主要开发环境为</a:t>
            </a:r>
            <a:r>
              <a:rPr kumimoji="1" lang="en-US" altLang="zh-CN" dirty="0" err="1"/>
              <a:t>linux</a:t>
            </a:r>
            <a:endParaRPr kumimoji="1" lang="en-US" altLang="zh-CN" dirty="0"/>
          </a:p>
          <a:p>
            <a:pPr lvl="1">
              <a:lnSpc>
                <a:spcPct val="125000"/>
              </a:lnSpc>
            </a:pPr>
            <a:r>
              <a:rPr kumimoji="1" lang="zh-CN" altLang="en-US" dirty="0"/>
              <a:t>本课程后半学期内容也基于</a:t>
            </a:r>
            <a:r>
              <a:rPr kumimoji="1" lang="en-US" altLang="zh-CN" dirty="0" err="1"/>
              <a:t>linux</a:t>
            </a:r>
            <a:r>
              <a:rPr kumimoji="1" lang="zh-CN" altLang="en-US" dirty="0">
                <a:solidFill>
                  <a:srgbClr val="FF0000"/>
                </a:solidFill>
              </a:rPr>
              <a:t>操作系统</a:t>
            </a:r>
            <a:r>
              <a:rPr kumimoji="1" lang="zh-CN" altLang="en-US" dirty="0"/>
              <a:t>（</a:t>
            </a:r>
            <a:r>
              <a:rPr kumimoji="1" lang="en-US" altLang="zh-CN" dirty="0"/>
              <a:t>windows/Mac</a:t>
            </a:r>
            <a:r>
              <a:rPr kumimoji="1" lang="zh-CN" altLang="en-US" dirty="0"/>
              <a:t> </a:t>
            </a:r>
            <a:r>
              <a:rPr kumimoji="1" lang="en-US" altLang="zh-CN" dirty="0"/>
              <a:t>OS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lvl="1">
              <a:lnSpc>
                <a:spcPct val="125000"/>
              </a:lnSpc>
            </a:pPr>
            <a:r>
              <a:rPr kumimoji="1" lang="zh-CN" altLang="en-US" dirty="0"/>
              <a:t>为什么用</a:t>
            </a:r>
            <a:r>
              <a:rPr kumimoji="1" lang="en-US" altLang="zh-CN" dirty="0"/>
              <a:t>c</a:t>
            </a:r>
            <a:r>
              <a:rPr kumimoji="1" lang="zh-CN" altLang="en-US" dirty="0"/>
              <a:t>语言？</a:t>
            </a:r>
            <a:endParaRPr kumimoji="1" lang="en-US" altLang="zh-CN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3197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E30AA8-F8BD-464A-84A5-37507BD79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开发环境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9E132A-2ED6-F14E-887F-82915887D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课程为所有同学准备了服务器账号（尚未发布），可以通过</a:t>
            </a:r>
            <a:r>
              <a:rPr kumimoji="1" lang="en-US" altLang="zh-CN" dirty="0" err="1"/>
              <a:t>ssh</a:t>
            </a:r>
            <a:r>
              <a:rPr kumimoji="1" lang="zh-CN" altLang="en-US" dirty="0"/>
              <a:t>协议连接</a:t>
            </a:r>
            <a:endParaRPr kumimoji="1" lang="en-US" altLang="zh-CN" dirty="0"/>
          </a:p>
          <a:p>
            <a:r>
              <a:rPr kumimoji="1" lang="zh-CN" altLang="en-US" dirty="0"/>
              <a:t>建议同学们在本地配置自己的</a:t>
            </a:r>
            <a:r>
              <a:rPr kumimoji="1" lang="en-US" altLang="zh-CN" dirty="0" err="1"/>
              <a:t>linux</a:t>
            </a:r>
            <a:r>
              <a:rPr kumimoji="1" lang="zh-CN" altLang="en-US" dirty="0"/>
              <a:t>开发环境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虚拟机（推荐）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双系统：风险高，性能更佳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WSL</a:t>
            </a:r>
            <a:r>
              <a:rPr kumimoji="1" lang="zh-CN" altLang="en-US" dirty="0"/>
              <a:t>：可能存在兼容问题，慎用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733793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3D24F1-548C-FD43-8556-D52960D72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虚拟机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F9B8BC-1DE1-4548-A004-0CDA53E58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" altLang="zh-CN" dirty="0"/>
              <a:t>VMWare</a:t>
            </a:r>
          </a:p>
          <a:p>
            <a:pPr marL="914400" lvl="1" indent="-317500">
              <a:spcBef>
                <a:spcPts val="0"/>
              </a:spcBef>
              <a:buSzPts val="1400"/>
              <a:buAutoNum type="alphaLcPeriod"/>
            </a:pPr>
            <a:r>
              <a:rPr lang="zh-CN" altLang="en-US" dirty="0"/>
              <a:t>从</a:t>
            </a:r>
            <a:r>
              <a:rPr lang="en" altLang="zh-CN" dirty="0" err="1"/>
              <a:t>software.pku.edu.cn</a:t>
            </a:r>
            <a:r>
              <a:rPr lang="zh-CN" altLang="en-US" dirty="0"/>
              <a:t>下载安装正版</a:t>
            </a:r>
            <a:r>
              <a:rPr lang="en" altLang="zh-CN" dirty="0"/>
              <a:t>VMWare</a:t>
            </a:r>
          </a:p>
          <a:p>
            <a:pPr marL="914400" lvl="1" indent="-317500">
              <a:spcBef>
                <a:spcPts val="0"/>
              </a:spcBef>
              <a:buSzPts val="1400"/>
              <a:buAutoNum type="alphaLcPeriod"/>
            </a:pPr>
            <a:r>
              <a:rPr lang="zh-CN" altLang="en-US" dirty="0"/>
              <a:t>下载</a:t>
            </a:r>
            <a:r>
              <a:rPr lang="en" altLang="zh-CN" dirty="0"/>
              <a:t>ubuntu 18.04lts desktop</a:t>
            </a:r>
            <a:r>
              <a:rPr lang="zh-CN" altLang="en-US" dirty="0"/>
              <a:t>镜像</a:t>
            </a:r>
          </a:p>
          <a:p>
            <a:pPr marL="1371600" lvl="2" indent="-317500">
              <a:spcBef>
                <a:spcPts val="0"/>
              </a:spcBef>
              <a:buSzPts val="1400"/>
              <a:buChar char="■"/>
            </a:pPr>
            <a:r>
              <a:rPr lang="zh-CN" altLang="en-US" dirty="0"/>
              <a:t>官方</a:t>
            </a:r>
            <a:r>
              <a:rPr lang="en" altLang="zh-CN" dirty="0"/>
              <a:t>release</a:t>
            </a:r>
            <a:r>
              <a:rPr lang="zh-CN" altLang="en-US" dirty="0"/>
              <a:t>下载 </a:t>
            </a:r>
            <a:r>
              <a:rPr lang="en" altLang="zh-CN" u="sng" dirty="0">
                <a:solidFill>
                  <a:schemeClr val="hlink"/>
                </a:solidFill>
                <a:hlinkClick r:id="rId2"/>
              </a:rPr>
              <a:t>https://releases.ubuntu.com/18.04.5/ubuntu-18.04.5-desktop-amd64.iso</a:t>
            </a:r>
            <a:endParaRPr lang="en" altLang="zh-CN" dirty="0"/>
          </a:p>
          <a:p>
            <a:pPr marL="1371600" lvl="2" indent="-317500">
              <a:spcBef>
                <a:spcPts val="0"/>
              </a:spcBef>
              <a:buSzPts val="1400"/>
              <a:buChar char="■"/>
            </a:pPr>
            <a:r>
              <a:rPr lang="en" altLang="zh-CN" dirty="0"/>
              <a:t>TA</a:t>
            </a:r>
            <a:r>
              <a:rPr lang="zh-CN" altLang="en-US" dirty="0"/>
              <a:t>放在北大网盘的官方镜像</a:t>
            </a:r>
            <a:r>
              <a:rPr lang="en" altLang="zh-CN" u="sng" dirty="0">
                <a:solidFill>
                  <a:schemeClr val="hlink"/>
                </a:solidFill>
                <a:hlinkClick r:id="rId3"/>
              </a:rPr>
              <a:t>https://disk.pku.edu.cn/link/0997CDB2FE9B9D67439A04A9CEC0151D</a:t>
            </a:r>
            <a:endParaRPr lang="en" altLang="zh-CN" dirty="0"/>
          </a:p>
          <a:p>
            <a:pPr marL="914400" lvl="1" indent="-317500">
              <a:spcBef>
                <a:spcPts val="0"/>
              </a:spcBef>
              <a:buSzPts val="1400"/>
              <a:buAutoNum type="alphaLcPeriod"/>
            </a:pPr>
            <a:r>
              <a:rPr lang="zh-CN" altLang="en-US" dirty="0"/>
              <a:t>安装演示</a:t>
            </a:r>
          </a:p>
          <a:p>
            <a:pPr marL="457200" lvl="0" indent="-342900">
              <a:spcBef>
                <a:spcPts val="0"/>
              </a:spcBef>
              <a:buSzPts val="1800"/>
              <a:buChar char="●"/>
            </a:pPr>
            <a:r>
              <a:rPr lang="en" altLang="zh-CN" dirty="0"/>
              <a:t>VirtualBox</a:t>
            </a:r>
          </a:p>
          <a:p>
            <a:pPr marL="914400" lvl="1" indent="-317500">
              <a:spcBef>
                <a:spcPts val="0"/>
              </a:spcBef>
              <a:buSzPts val="1400"/>
              <a:buAutoNum type="alphaLcPeriod"/>
            </a:pPr>
            <a:r>
              <a:rPr lang="zh-CN" altLang="en-US" dirty="0"/>
              <a:t>从官方网站下载安装</a:t>
            </a:r>
            <a:r>
              <a:rPr lang="en" altLang="zh-CN" dirty="0"/>
              <a:t>VirtualBox</a:t>
            </a:r>
            <a:r>
              <a:rPr lang="zh-CN" altLang="en-US" dirty="0"/>
              <a:t>和</a:t>
            </a:r>
            <a:r>
              <a:rPr lang="en" altLang="zh-CN" dirty="0"/>
              <a:t>Vagrant</a:t>
            </a:r>
          </a:p>
          <a:p>
            <a:pPr marL="914400" lvl="1" indent="-317500">
              <a:spcBef>
                <a:spcPts val="0"/>
              </a:spcBef>
              <a:buSzPts val="1400"/>
              <a:buAutoNum type="alphaLcPeriod"/>
            </a:pPr>
            <a:r>
              <a:rPr lang="zh-CN" altLang="en-US" dirty="0"/>
              <a:t>使用</a:t>
            </a:r>
            <a:r>
              <a:rPr lang="en" altLang="zh-CN" dirty="0"/>
              <a:t>TA</a:t>
            </a:r>
            <a:r>
              <a:rPr lang="zh-CN" altLang="en-US" dirty="0"/>
              <a:t>提供的</a:t>
            </a:r>
            <a:r>
              <a:rPr lang="en" altLang="zh-CN" dirty="0"/>
              <a:t>box</a:t>
            </a:r>
            <a:r>
              <a:rPr lang="zh-CN" altLang="en-US" dirty="0"/>
              <a:t>文件和</a:t>
            </a:r>
            <a:r>
              <a:rPr lang="en" altLang="zh-CN" dirty="0" err="1"/>
              <a:t>Vagrantfile</a:t>
            </a:r>
            <a:endParaRPr lang="en" altLang="zh-CN" dirty="0"/>
          </a:p>
          <a:p>
            <a:pPr marL="914400" lvl="1" indent="-317500">
              <a:spcBef>
                <a:spcPts val="0"/>
              </a:spcBef>
              <a:buSzPts val="1400"/>
              <a:buAutoNum type="alphaLcPeriod"/>
            </a:pPr>
            <a:r>
              <a:rPr lang="en" altLang="zh-CN" dirty="0"/>
              <a:t>vagrant up</a:t>
            </a:r>
            <a:r>
              <a:rPr lang="zh-CN" altLang="en-US" dirty="0"/>
              <a:t>打开虚拟机</a:t>
            </a:r>
          </a:p>
          <a:p>
            <a:pPr marL="914400" lvl="1" indent="-317500">
              <a:spcBef>
                <a:spcPts val="0"/>
              </a:spcBef>
              <a:buSzPts val="1400"/>
              <a:buAutoNum type="alphaLcPeriod"/>
            </a:pPr>
            <a:r>
              <a:rPr lang="zh-CN" altLang="en-US" dirty="0"/>
              <a:t>使用</a:t>
            </a:r>
            <a:r>
              <a:rPr lang="en" altLang="zh-CN" dirty="0" err="1"/>
              <a:t>ssh</a:t>
            </a:r>
            <a:r>
              <a:rPr lang="zh-CN" altLang="en-US" dirty="0"/>
              <a:t>登陆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31222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DCBC41-D560-964A-A4D1-3026AA94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  <a:r>
              <a:rPr kumimoji="1" lang="zh-CN" altLang="en-US" dirty="0"/>
              <a:t>：文件系统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0D8F29CF-D606-9F43-8F60-D4E6AA972D34}"/>
              </a:ext>
            </a:extLst>
          </p:cNvPr>
          <p:cNvGrpSpPr/>
          <p:nvPr/>
        </p:nvGrpSpPr>
        <p:grpSpPr>
          <a:xfrm>
            <a:off x="823572" y="1741378"/>
            <a:ext cx="10544855" cy="3375243"/>
            <a:chOff x="533401" y="1690692"/>
            <a:chExt cx="10544855" cy="3375243"/>
          </a:xfrm>
        </p:grpSpPr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3412A7FB-E257-6C41-A92B-722FE88EBDD5}"/>
                </a:ext>
              </a:extLst>
            </p:cNvPr>
            <p:cNvSpPr txBox="1"/>
            <p:nvPr/>
          </p:nvSpPr>
          <p:spPr>
            <a:xfrm>
              <a:off x="4159624" y="1690692"/>
              <a:ext cx="4379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lang="en-US" altLang="zh-CN" sz="3600" dirty="0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/</a:t>
              </a:r>
              <a:endParaRPr lang="zh-CN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等线" panose="02010600030101010101" pitchFamily="2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EB4C1498-3480-E748-82F3-58CF2D44E835}"/>
                </a:ext>
              </a:extLst>
            </p:cNvPr>
            <p:cNvSpPr txBox="1"/>
            <p:nvPr/>
          </p:nvSpPr>
          <p:spPr>
            <a:xfrm>
              <a:off x="533401" y="2966885"/>
              <a:ext cx="119776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lang="en-US" altLang="zh-CN" sz="3600" dirty="0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bin/</a:t>
              </a:r>
              <a:endParaRPr lang="zh-CN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等线" panose="02010600030101010101" pitchFamily="2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7994D84-D82E-084B-8A8F-334C94ACC626}"/>
                </a:ext>
              </a:extLst>
            </p:cNvPr>
            <p:cNvSpPr txBox="1"/>
            <p:nvPr/>
          </p:nvSpPr>
          <p:spPr>
            <a:xfrm>
              <a:off x="2166065" y="2966449"/>
              <a:ext cx="119776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lang="en-US" altLang="zh-CN" sz="3600" dirty="0" err="1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usr</a:t>
              </a:r>
              <a:r>
                <a:rPr lang="en-US" altLang="zh-CN" sz="3600" dirty="0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/</a:t>
              </a:r>
              <a:endParaRPr lang="zh-CN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等线" panose="02010600030101010101" pitchFamily="2" charset="-122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DC692284-D320-8645-B161-911174A148CF}"/>
                </a:ext>
              </a:extLst>
            </p:cNvPr>
            <p:cNvSpPr txBox="1"/>
            <p:nvPr/>
          </p:nvSpPr>
          <p:spPr>
            <a:xfrm>
              <a:off x="3798731" y="2966448"/>
              <a:ext cx="145103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lang="en-US" altLang="zh-CN" sz="3600" dirty="0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home/</a:t>
              </a:r>
              <a:endParaRPr lang="zh-CN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等线" panose="02010600030101010101" pitchFamily="2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D6704BD-C4C8-F74F-856C-4C5BF3200434}"/>
                </a:ext>
              </a:extLst>
            </p:cNvPr>
            <p:cNvSpPr txBox="1"/>
            <p:nvPr/>
          </p:nvSpPr>
          <p:spPr>
            <a:xfrm>
              <a:off x="5684670" y="2966448"/>
              <a:ext cx="145103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lang="en-US" altLang="zh-CN" sz="3600" dirty="0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boot/</a:t>
              </a:r>
              <a:endParaRPr lang="zh-CN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等线" panose="02010600030101010101" pitchFamily="2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36DEA43-42AC-AF4E-9C54-3EC0D3580A23}"/>
                </a:ext>
              </a:extLst>
            </p:cNvPr>
            <p:cNvSpPr txBox="1"/>
            <p:nvPr/>
          </p:nvSpPr>
          <p:spPr>
            <a:xfrm>
              <a:off x="7570609" y="2966448"/>
              <a:ext cx="119776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lang="en-US" altLang="zh-CN" sz="3600" dirty="0" err="1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mnt</a:t>
              </a:r>
              <a:r>
                <a:rPr lang="en-US" altLang="zh-CN" sz="3600" dirty="0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/</a:t>
              </a:r>
              <a:endParaRPr lang="zh-CN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等线" panose="02010600030101010101" pitchFamily="2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99CD6870-062D-8645-9E06-EBB93B5C3DFB}"/>
                </a:ext>
              </a:extLst>
            </p:cNvPr>
            <p:cNvSpPr txBox="1"/>
            <p:nvPr/>
          </p:nvSpPr>
          <p:spPr>
            <a:xfrm>
              <a:off x="9203276" y="2966448"/>
              <a:ext cx="17043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lang="en-US" altLang="zh-CN" sz="3600" dirty="0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media/</a:t>
              </a:r>
              <a:endParaRPr lang="zh-CN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等线" panose="02010600030101010101" pitchFamily="2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DA6E6E9A-0E4F-E742-9089-E7184BF44858}"/>
                </a:ext>
              </a:extLst>
            </p:cNvPr>
            <p:cNvSpPr txBox="1"/>
            <p:nvPr/>
          </p:nvSpPr>
          <p:spPr>
            <a:xfrm>
              <a:off x="1786156" y="4419604"/>
              <a:ext cx="17043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lang="en-US" altLang="zh-CN" sz="3600" dirty="0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user1/</a:t>
              </a:r>
              <a:endParaRPr lang="zh-CN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等线" panose="02010600030101010101" pitchFamily="2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568412AB-8912-F34F-9369-7831D13F5EC8}"/>
                </a:ext>
              </a:extLst>
            </p:cNvPr>
            <p:cNvSpPr txBox="1"/>
            <p:nvPr/>
          </p:nvSpPr>
          <p:spPr>
            <a:xfrm>
              <a:off x="3672095" y="4419604"/>
              <a:ext cx="17043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lang="en-US" altLang="zh-CN" sz="3600" dirty="0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user2/</a:t>
              </a:r>
              <a:endParaRPr lang="zh-CN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等线" panose="02010600030101010101" pitchFamily="2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DE42B616-48DF-4B41-9334-42636E31F506}"/>
                </a:ext>
              </a:extLst>
            </p:cNvPr>
            <p:cNvSpPr txBox="1"/>
            <p:nvPr/>
          </p:nvSpPr>
          <p:spPr>
            <a:xfrm>
              <a:off x="5558034" y="4419604"/>
              <a:ext cx="17043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lang="en-US" altLang="zh-CN" sz="3600" dirty="0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user3/</a:t>
              </a:r>
              <a:endParaRPr lang="zh-CN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等线" panose="02010600030101010101" pitchFamily="2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F6EF0CB-F923-3346-A91E-CC5782AB559B}"/>
                </a:ext>
              </a:extLst>
            </p:cNvPr>
            <p:cNvSpPr txBox="1"/>
            <p:nvPr/>
          </p:nvSpPr>
          <p:spPr>
            <a:xfrm>
              <a:off x="8340160" y="4419603"/>
              <a:ext cx="17043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lang="en-US" altLang="zh-CN" sz="3600" dirty="0">
                  <a:solidFill>
                    <a:prstClr val="black"/>
                  </a:solidFill>
                  <a:latin typeface="Consolas" panose="020B0609020204030204" pitchFamily="49" charset="0"/>
                  <a:ea typeface="等线" panose="02010600030101010101" pitchFamily="2" charset="-122"/>
                </a:rPr>
                <a:t>disk2/</a:t>
              </a:r>
              <a:endParaRPr lang="zh-CN" altLang="en-US" sz="3600" dirty="0">
                <a:solidFill>
                  <a:prstClr val="black"/>
                </a:solidFill>
                <a:latin typeface="Consolas" panose="020B0609020204030204" pitchFamily="49" charset="0"/>
                <a:ea typeface="等线" panose="02010600030101010101" pitchFamily="2" charset="-122"/>
              </a:endParaRPr>
            </a:p>
          </p:txBody>
        </p: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EBDB6EC8-126B-C149-9060-9962D83C4612}"/>
                </a:ext>
              </a:extLst>
            </p:cNvPr>
            <p:cNvCxnSpPr>
              <a:stCxn id="5" idx="2"/>
              <a:endCxn id="8" idx="0"/>
            </p:cNvCxnSpPr>
            <p:nvPr/>
          </p:nvCxnSpPr>
          <p:spPr>
            <a:xfrm>
              <a:off x="4378594" y="2337023"/>
              <a:ext cx="145656" cy="6294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C8B2F521-24DD-9044-BD98-1623EFD6CD75}"/>
                </a:ext>
              </a:extLst>
            </p:cNvPr>
            <p:cNvCxnSpPr>
              <a:stCxn id="5" idx="2"/>
              <a:endCxn id="7" idx="0"/>
            </p:cNvCxnSpPr>
            <p:nvPr/>
          </p:nvCxnSpPr>
          <p:spPr>
            <a:xfrm flipH="1">
              <a:off x="2764949" y="2337021"/>
              <a:ext cx="1613647" cy="6294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直接箭头连接符 17">
              <a:extLst>
                <a:ext uri="{FF2B5EF4-FFF2-40B4-BE49-F238E27FC236}">
                  <a16:creationId xmlns:a16="http://schemas.microsoft.com/office/drawing/2014/main" id="{F315A051-D792-7649-828B-D90E012FB4F0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 flipH="1">
              <a:off x="1132283" y="2337021"/>
              <a:ext cx="3246311" cy="62986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直接箭头连接符 18">
              <a:extLst>
                <a:ext uri="{FF2B5EF4-FFF2-40B4-BE49-F238E27FC236}">
                  <a16:creationId xmlns:a16="http://schemas.microsoft.com/office/drawing/2014/main" id="{BA74F2F3-E5E5-1C4B-964F-129EC536CD73}"/>
                </a:ext>
              </a:extLst>
            </p:cNvPr>
            <p:cNvCxnSpPr>
              <a:stCxn id="5" idx="2"/>
              <a:endCxn id="9" idx="0"/>
            </p:cNvCxnSpPr>
            <p:nvPr/>
          </p:nvCxnSpPr>
          <p:spPr>
            <a:xfrm>
              <a:off x="4378596" y="2337023"/>
              <a:ext cx="2031595" cy="6294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箭头连接符 19">
              <a:extLst>
                <a:ext uri="{FF2B5EF4-FFF2-40B4-BE49-F238E27FC236}">
                  <a16:creationId xmlns:a16="http://schemas.microsoft.com/office/drawing/2014/main" id="{243F6F8E-091B-BB41-A8B1-67837C201219}"/>
                </a:ext>
              </a:extLst>
            </p:cNvPr>
            <p:cNvCxnSpPr>
              <a:stCxn id="5" idx="2"/>
              <a:endCxn id="10" idx="0"/>
            </p:cNvCxnSpPr>
            <p:nvPr/>
          </p:nvCxnSpPr>
          <p:spPr>
            <a:xfrm>
              <a:off x="4378596" y="2337023"/>
              <a:ext cx="3790897" cy="6294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33A15BBB-4A96-C84E-AA4C-70A9E699C4A4}"/>
                </a:ext>
              </a:extLst>
            </p:cNvPr>
            <p:cNvCxnSpPr>
              <a:stCxn id="5" idx="2"/>
              <a:endCxn id="11" idx="0"/>
            </p:cNvCxnSpPr>
            <p:nvPr/>
          </p:nvCxnSpPr>
          <p:spPr>
            <a:xfrm>
              <a:off x="4378596" y="2337023"/>
              <a:ext cx="5676837" cy="6294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直接箭头连接符 21">
              <a:extLst>
                <a:ext uri="{FF2B5EF4-FFF2-40B4-BE49-F238E27FC236}">
                  <a16:creationId xmlns:a16="http://schemas.microsoft.com/office/drawing/2014/main" id="{27C5B9BF-0AA9-F74C-9F2D-ABB00B56E084}"/>
                </a:ext>
              </a:extLst>
            </p:cNvPr>
            <p:cNvCxnSpPr>
              <a:stCxn id="8" idx="2"/>
              <a:endCxn id="12" idx="0"/>
            </p:cNvCxnSpPr>
            <p:nvPr/>
          </p:nvCxnSpPr>
          <p:spPr>
            <a:xfrm flipH="1">
              <a:off x="2638313" y="3612779"/>
              <a:ext cx="1885939" cy="8068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直接箭头连接符 22">
              <a:extLst>
                <a:ext uri="{FF2B5EF4-FFF2-40B4-BE49-F238E27FC236}">
                  <a16:creationId xmlns:a16="http://schemas.microsoft.com/office/drawing/2014/main" id="{812EEA85-62B1-F447-AAC6-E00710ED7E27}"/>
                </a:ext>
              </a:extLst>
            </p:cNvPr>
            <p:cNvCxnSpPr>
              <a:stCxn id="8" idx="2"/>
              <a:endCxn id="13" idx="0"/>
            </p:cNvCxnSpPr>
            <p:nvPr/>
          </p:nvCxnSpPr>
          <p:spPr>
            <a:xfrm>
              <a:off x="4524250" y="3612779"/>
              <a:ext cx="0" cy="8068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EFC0F12B-AD98-CF40-996F-15A25194914D}"/>
                </a:ext>
              </a:extLst>
            </p:cNvPr>
            <p:cNvCxnSpPr>
              <a:stCxn id="8" idx="2"/>
              <a:endCxn id="14" idx="0"/>
            </p:cNvCxnSpPr>
            <p:nvPr/>
          </p:nvCxnSpPr>
          <p:spPr>
            <a:xfrm>
              <a:off x="4524252" y="3612779"/>
              <a:ext cx="1885939" cy="8068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直接箭头连接符 24">
              <a:extLst>
                <a:ext uri="{FF2B5EF4-FFF2-40B4-BE49-F238E27FC236}">
                  <a16:creationId xmlns:a16="http://schemas.microsoft.com/office/drawing/2014/main" id="{17D6BDBD-2176-8643-9571-36E9CB1FD840}"/>
                </a:ext>
              </a:extLst>
            </p:cNvPr>
            <p:cNvCxnSpPr>
              <a:stCxn id="11" idx="2"/>
              <a:endCxn id="15" idx="0"/>
            </p:cNvCxnSpPr>
            <p:nvPr/>
          </p:nvCxnSpPr>
          <p:spPr>
            <a:xfrm flipH="1">
              <a:off x="9192315" y="3612777"/>
              <a:ext cx="863116" cy="80682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直接箭头连接符 25">
              <a:extLst>
                <a:ext uri="{FF2B5EF4-FFF2-40B4-BE49-F238E27FC236}">
                  <a16:creationId xmlns:a16="http://schemas.microsoft.com/office/drawing/2014/main" id="{63A8DA8F-16FB-AB4A-AAE5-1593206EE09A}"/>
                </a:ext>
              </a:extLst>
            </p:cNvPr>
            <p:cNvCxnSpPr>
              <a:stCxn id="11" idx="2"/>
            </p:cNvCxnSpPr>
            <p:nvPr/>
          </p:nvCxnSpPr>
          <p:spPr>
            <a:xfrm>
              <a:off x="10055433" y="3612777"/>
              <a:ext cx="1022823" cy="80682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409968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627429-895F-934F-806B-D48D53FCE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Linux: </a:t>
            </a:r>
            <a:r>
              <a:rPr kumimoji="1" lang="zh-CN" altLang="en-US" dirty="0"/>
              <a:t>文件系统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A2E49-2371-184A-BD96-A03A2C3DC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kumimoji="1" lang="zh-CN" altLang="en-US" dirty="0"/>
              <a:t>特殊目录</a:t>
            </a:r>
            <a:endParaRPr kumimoji="1" lang="en-US" altLang="zh-CN" dirty="0"/>
          </a:p>
          <a:p>
            <a:pPr lvl="1">
              <a:lnSpc>
                <a:spcPct val="125000"/>
              </a:lnSpc>
            </a:pP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：当前目录</a:t>
            </a:r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>
              <a:lnSpc>
                <a:spcPct val="125000"/>
              </a:lnSpc>
            </a:pP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..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：上一级目录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</a:p>
          <a:p>
            <a:pPr lvl="1">
              <a:lnSpc>
                <a:spcPct val="125000"/>
              </a:lnSpc>
            </a:pP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~</a:t>
            </a:r>
            <a:r>
              <a:rPr kumimoji="1"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：</a:t>
            </a:r>
            <a:r>
              <a:rPr kumimoji="1"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/home/</a:t>
            </a:r>
            <a:r>
              <a:rPr kumimoji="1"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user_name</a:t>
            </a:r>
            <a:endParaRPr kumimoji="1" lang="zh-CN" alt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1997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DD7169-7397-E34A-8AC1-2E9C98951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Linux: shell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7400E1-131B-C34A-A87F-D5842769E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/>
              <a:t>ctrl + alt + T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B4DA489-2EFF-C446-B858-63AC310D87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69" b="35938"/>
          <a:stretch/>
        </p:blipFill>
        <p:spPr>
          <a:xfrm>
            <a:off x="536028" y="2228193"/>
            <a:ext cx="11330152" cy="439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1612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7F2AD1-0772-2D49-AA08-14D56363E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Linux: </a:t>
            </a:r>
            <a:r>
              <a:rPr kumimoji="1" lang="zh-CN" altLang="en-US" dirty="0"/>
              <a:t>常见指令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65684C-1A5F-E444-9496-9235BBBE6C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附件：</a:t>
            </a:r>
            <a:r>
              <a:rPr kumimoji="1" lang="en-US" altLang="zh-CN" dirty="0" err="1"/>
              <a:t>fwunixref.pdf</a:t>
            </a:r>
            <a:endParaRPr kumimoji="1" lang="en-US" altLang="zh-CN" dirty="0"/>
          </a:p>
          <a:p>
            <a:r>
              <a:rPr kumimoji="1" lang="zh-CN" altLang="en-US" dirty="0"/>
              <a:t>没有提到的：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sudo</a:t>
            </a:r>
            <a:r>
              <a:rPr kumimoji="1" lang="en-US" altLang="zh-CN" dirty="0"/>
              <a:t> apt-get install </a:t>
            </a:r>
            <a:r>
              <a:rPr kumimoji="1" lang="en-US" altLang="zh-CN" dirty="0" err="1"/>
              <a:t>xxxx</a:t>
            </a:r>
            <a:r>
              <a:rPr kumimoji="1" lang="zh-CN" altLang="en-US" dirty="0"/>
              <a:t> 安装某个包，</a:t>
            </a:r>
            <a:r>
              <a:rPr kumimoji="1" lang="en-US" altLang="zh-CN" dirty="0" err="1"/>
              <a:t>sudo</a:t>
            </a:r>
            <a:r>
              <a:rPr kumimoji="1" lang="zh-CN" altLang="en-US" dirty="0"/>
              <a:t>：通过管理员权限下载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&lt; or &gt;</a:t>
            </a:r>
            <a:r>
              <a:rPr kumimoji="1" lang="zh-CN" altLang="en-US" dirty="0"/>
              <a:t>：输入输出重定向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gcc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xxx.c</a:t>
            </a:r>
            <a:r>
              <a:rPr kumimoji="1" lang="en-US" altLang="zh-CN" dirty="0"/>
              <a:t> –o xxx –save-temps </a:t>
            </a:r>
            <a:r>
              <a:rPr kumimoji="1" lang="zh-CN" altLang="en-US" dirty="0"/>
              <a:t>编译并生成可执行目标文件（保留中间结果）</a:t>
            </a:r>
          </a:p>
        </p:txBody>
      </p:sp>
    </p:spTree>
    <p:extLst>
      <p:ext uri="{BB962C8B-B14F-4D97-AF65-F5344CB8AC3E}">
        <p14:creationId xmlns:p14="http://schemas.microsoft.com/office/powerpoint/2010/main" val="492141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5191BF-BEE9-4FB0-A163-98AC2BA33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基本信息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459053-5C51-4443-8606-6251BC474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dirty="0"/>
              <a:t>助教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郑策 元培学院 </a:t>
            </a:r>
            <a:r>
              <a:rPr lang="en-US" altLang="zh-CN" dirty="0"/>
              <a:t>17</a:t>
            </a:r>
            <a:r>
              <a:rPr lang="zh-CN" altLang="en-US" dirty="0"/>
              <a:t>级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en-US" altLang="zh-CN" dirty="0"/>
              <a:t>zce1112zslx@pku.edu.cn</a:t>
            </a:r>
          </a:p>
          <a:p>
            <a:pPr lvl="1">
              <a:lnSpc>
                <a:spcPct val="100000"/>
              </a:lnSpc>
            </a:pPr>
            <a:r>
              <a:rPr lang="en-US" altLang="zh-CN" dirty="0"/>
              <a:t>NLP/</a:t>
            </a:r>
            <a:r>
              <a:rPr lang="zh-CN" altLang="en-US" dirty="0"/>
              <a:t>游泳</a:t>
            </a:r>
            <a:r>
              <a:rPr lang="en-US" altLang="zh-CN" dirty="0"/>
              <a:t>/</a:t>
            </a:r>
            <a:r>
              <a:rPr lang="zh-CN" altLang="en-US" dirty="0"/>
              <a:t>羽毛球</a:t>
            </a:r>
            <a:r>
              <a:rPr lang="en-US" altLang="zh-CN" dirty="0"/>
              <a:t>/Football Manager/</a:t>
            </a:r>
            <a:r>
              <a:rPr lang="en-US" altLang="zh-CN" dirty="0" err="1"/>
              <a:t>cytus</a:t>
            </a:r>
            <a:r>
              <a:rPr lang="en-US" altLang="zh-CN" dirty="0"/>
              <a:t> II…</a:t>
            </a:r>
          </a:p>
          <a:p>
            <a:pPr>
              <a:lnSpc>
                <a:spcPct val="100000"/>
              </a:lnSpc>
            </a:pPr>
            <a:r>
              <a:rPr lang="zh-CN" altLang="en-US" dirty="0"/>
              <a:t>小班课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理教</a:t>
            </a:r>
            <a:r>
              <a:rPr lang="en-US" altLang="zh-CN" dirty="0"/>
              <a:t>305</a:t>
            </a:r>
          </a:p>
          <a:p>
            <a:pPr lvl="1">
              <a:lnSpc>
                <a:spcPct val="100000"/>
              </a:lnSpc>
            </a:pPr>
            <a:r>
              <a:rPr lang="en-US" altLang="zh-CN" dirty="0"/>
              <a:t>18:40-20:30</a:t>
            </a:r>
            <a:r>
              <a:rPr lang="zh-CN" altLang="en-US" dirty="0"/>
              <a:t>（大概）</a:t>
            </a:r>
            <a:endParaRPr lang="en-US" altLang="zh-CN" dirty="0"/>
          </a:p>
          <a:p>
            <a:pPr lvl="1">
              <a:lnSpc>
                <a:spcPct val="100000"/>
              </a:lnSpc>
            </a:pPr>
            <a:r>
              <a:rPr lang="zh-CN" altLang="en-US" dirty="0"/>
              <a:t>分管教师：陈向群 </a:t>
            </a:r>
            <a:r>
              <a:rPr lang="en-US" altLang="zh-CN" dirty="0"/>
              <a:t>cherry@sei.pku.edu.cn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61249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9830D-578E-F14B-B3B6-F2E6436A3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Linux: </a:t>
            </a:r>
            <a:r>
              <a:rPr kumimoji="1" lang="zh-CN" altLang="en-US" dirty="0"/>
              <a:t>如何写代码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E78606-54EB-E045-93A5-A61D6BE67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vscode</a:t>
            </a:r>
            <a:r>
              <a:rPr kumimoji="1" lang="en-US" altLang="zh-CN" dirty="0"/>
              <a:t> or </a:t>
            </a:r>
            <a:r>
              <a:rPr kumimoji="1" lang="en-US" altLang="zh-CN" dirty="0" err="1"/>
              <a:t>gedit</a:t>
            </a:r>
            <a:r>
              <a:rPr kumimoji="1" lang="en-US" altLang="zh-CN" dirty="0"/>
              <a:t> or vim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4BDAC60-9E8E-844A-876E-45C15F125D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6" r="43276" b="50000"/>
          <a:stretch/>
        </p:blipFill>
        <p:spPr>
          <a:xfrm>
            <a:off x="5139559" y="3348901"/>
            <a:ext cx="6915807" cy="288129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971D4FD-B4E3-8142-BC9A-F8DE26B524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9" t="5652" r="54483" b="38697"/>
          <a:stretch/>
        </p:blipFill>
        <p:spPr>
          <a:xfrm>
            <a:off x="945931" y="2881291"/>
            <a:ext cx="5297214" cy="381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799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6D9183-FF2A-A949-BB1A-C725E06F2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Questions?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658A937-B7B2-764E-9035-C2A58D9A6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6693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7C979-939C-4A5A-9CFB-DE5EB1117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自我介绍环节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4830E7-40F5-43FF-B7F0-306ACA59D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zh-CN" altLang="en-US" dirty="0"/>
              <a:t>姓名</a:t>
            </a:r>
            <a:r>
              <a:rPr lang="en-US" altLang="zh-CN" dirty="0"/>
              <a:t>/</a:t>
            </a:r>
            <a:r>
              <a:rPr lang="zh-CN" altLang="en-US" dirty="0"/>
              <a:t>院系</a:t>
            </a:r>
            <a:r>
              <a:rPr lang="en-US" altLang="zh-CN" dirty="0"/>
              <a:t>/</a:t>
            </a:r>
            <a:r>
              <a:rPr lang="zh-CN" altLang="en-US" dirty="0"/>
              <a:t>年级</a:t>
            </a:r>
            <a:endParaRPr lang="en-US" altLang="zh-CN" dirty="0"/>
          </a:p>
          <a:p>
            <a:pPr>
              <a:lnSpc>
                <a:spcPct val="125000"/>
              </a:lnSpc>
            </a:pPr>
            <a:r>
              <a:rPr lang="zh-CN" altLang="en-US" dirty="0"/>
              <a:t>北大食堂最喜欢的一道菜 </a:t>
            </a:r>
            <a:r>
              <a:rPr lang="en-US" altLang="zh-CN" dirty="0"/>
              <a:t>or </a:t>
            </a:r>
            <a:r>
              <a:rPr lang="zh-CN" altLang="en-US" dirty="0"/>
              <a:t>平时最喜欢的运动</a:t>
            </a:r>
            <a:r>
              <a:rPr lang="en-US" altLang="zh-CN" dirty="0"/>
              <a:t>/</a:t>
            </a:r>
            <a:r>
              <a:rPr lang="zh-CN" altLang="en-US" dirty="0"/>
              <a:t>游戏</a:t>
            </a:r>
            <a:r>
              <a:rPr lang="en-US" altLang="zh-CN" dirty="0"/>
              <a:t>/</a:t>
            </a:r>
            <a:r>
              <a:rPr lang="zh-CN" altLang="en-US" dirty="0"/>
              <a:t>动漫</a:t>
            </a:r>
            <a:endParaRPr lang="en-US" altLang="zh-CN" dirty="0"/>
          </a:p>
          <a:p>
            <a:pPr>
              <a:lnSpc>
                <a:spcPct val="125000"/>
              </a:lnSpc>
            </a:pPr>
            <a:r>
              <a:rPr lang="zh-CN" altLang="en-US" dirty="0"/>
              <a:t>一件</a:t>
            </a:r>
            <a:r>
              <a:rPr lang="zh-CN" altLang="en-US" dirty="0">
                <a:solidFill>
                  <a:srgbClr val="FF0000"/>
                </a:solidFill>
              </a:rPr>
              <a:t>自己做过别人没做过</a:t>
            </a:r>
            <a:r>
              <a:rPr lang="zh-CN" altLang="en-US" dirty="0"/>
              <a:t>的事</a:t>
            </a:r>
            <a:endParaRPr lang="en-US" altLang="zh-CN" dirty="0"/>
          </a:p>
          <a:p>
            <a:pPr>
              <a:lnSpc>
                <a:spcPct val="125000"/>
              </a:lnSpc>
            </a:pPr>
            <a:r>
              <a:rPr lang="zh-CN" altLang="en-US" dirty="0"/>
              <a:t>对</a:t>
            </a:r>
            <a:r>
              <a:rPr lang="en-US" altLang="zh-CN" dirty="0"/>
              <a:t>ICS</a:t>
            </a:r>
            <a:r>
              <a:rPr lang="zh-CN" altLang="en-US" dirty="0"/>
              <a:t>的印象</a:t>
            </a:r>
            <a:r>
              <a:rPr lang="en-US" altLang="zh-CN" dirty="0"/>
              <a:t>/</a:t>
            </a:r>
            <a:r>
              <a:rPr lang="zh-CN" altLang="en-US" dirty="0"/>
              <a:t>有什么期待</a:t>
            </a:r>
            <a:endParaRPr lang="en-US" altLang="zh-CN" dirty="0"/>
          </a:p>
          <a:p>
            <a:pPr>
              <a:lnSpc>
                <a:spcPct val="125000"/>
              </a:lnSpc>
            </a:pPr>
            <a:r>
              <a:rPr lang="zh-CN" altLang="en-US" dirty="0"/>
              <a:t>每人</a:t>
            </a:r>
            <a:r>
              <a:rPr lang="en-US" altLang="zh-CN" dirty="0"/>
              <a:t>2min</a:t>
            </a:r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66D902F-D170-4C29-9A6D-63DB54155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53243"/>
            <a:ext cx="10173223" cy="489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276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6A62C9-EF72-44B9-86DA-C2CFCDEDD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欢迎</a:t>
            </a:r>
            <a:r>
              <a:rPr lang="zh-CN" altLang="en-US" strike="sngStrike" dirty="0"/>
              <a:t>选修</a:t>
            </a:r>
            <a:r>
              <a:rPr lang="zh-CN" altLang="en-US" dirty="0"/>
              <a:t>必修</a:t>
            </a:r>
            <a:r>
              <a:rPr lang="en-US" altLang="zh-CN" dirty="0"/>
              <a:t>ICS!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DB0661-0A77-408C-9ED5-C67457E5F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lang="zh-CN" altLang="en-US" dirty="0"/>
              <a:t>课程名：</a:t>
            </a:r>
            <a:r>
              <a:rPr lang="en-US" altLang="zh-CN" dirty="0"/>
              <a:t>ICS(Intro. to Computer System)</a:t>
            </a:r>
          </a:p>
          <a:p>
            <a:pPr>
              <a:lnSpc>
                <a:spcPct val="125000"/>
              </a:lnSpc>
            </a:pPr>
            <a:r>
              <a:rPr lang="zh-CN" altLang="en-US" dirty="0"/>
              <a:t>教材：</a:t>
            </a:r>
            <a:r>
              <a:rPr lang="en-US" altLang="zh-CN" dirty="0"/>
              <a:t>CS:APP3e(Computer System: A Programmer’s Perspective)</a:t>
            </a:r>
          </a:p>
          <a:p>
            <a:pPr>
              <a:lnSpc>
                <a:spcPct val="125000"/>
              </a:lnSpc>
            </a:pPr>
            <a:r>
              <a:rPr lang="zh-CN" altLang="en-US" dirty="0"/>
              <a:t>有用的网站：</a:t>
            </a:r>
            <a:endParaRPr lang="en-US" altLang="zh-CN" dirty="0"/>
          </a:p>
          <a:p>
            <a:pPr lvl="1">
              <a:lnSpc>
                <a:spcPct val="125000"/>
              </a:lnSpc>
            </a:pPr>
            <a:r>
              <a:rPr lang="en-US" altLang="zh-CN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http://www.csapp.cs.cmu.edu/</a:t>
            </a:r>
            <a:r>
              <a:rPr lang="zh-CN" altLang="en-US" dirty="0"/>
              <a:t>（课本资源：代码、图例，</a:t>
            </a:r>
            <a:r>
              <a:rPr lang="zh-CN" altLang="en-US" strike="sngStrike" dirty="0">
                <a:solidFill>
                  <a:srgbClr val="FF0000"/>
                </a:solidFill>
              </a:rPr>
              <a:t>挂了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>
              <a:lnSpc>
                <a:spcPct val="125000"/>
              </a:lnSpc>
            </a:pPr>
            <a:r>
              <a:rPr lang="en-US" altLang="zh-CN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http://www.cs.cmu.edu/~213/</a:t>
            </a:r>
            <a:r>
              <a:rPr lang="en-US" altLang="zh-CN" dirty="0"/>
              <a:t> </a:t>
            </a:r>
            <a:r>
              <a:rPr lang="zh-CN" altLang="en-US" dirty="0"/>
              <a:t>（课程资源：课件）</a:t>
            </a:r>
            <a:endParaRPr lang="en-US" altLang="zh-CN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7617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409375-ECD5-4A48-947F-61BB7E89D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分数构成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AE1C64-D69A-49B4-8ADB-DEDA2CBBF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大班 </a:t>
            </a:r>
            <a:r>
              <a:rPr lang="en-US" altLang="zh-CN" dirty="0"/>
              <a:t>50%</a:t>
            </a:r>
          </a:p>
          <a:p>
            <a:pPr lvl="1"/>
            <a:r>
              <a:rPr lang="zh-CN" altLang="en-US" dirty="0"/>
              <a:t>期中 </a:t>
            </a:r>
            <a:r>
              <a:rPr lang="en-US" altLang="zh-CN" dirty="0"/>
              <a:t>20%</a:t>
            </a:r>
          </a:p>
          <a:p>
            <a:pPr lvl="1"/>
            <a:r>
              <a:rPr lang="zh-CN" altLang="en-US" dirty="0"/>
              <a:t>期末 </a:t>
            </a:r>
            <a:r>
              <a:rPr lang="en-US" altLang="zh-CN" dirty="0"/>
              <a:t>30%</a:t>
            </a:r>
          </a:p>
          <a:p>
            <a:r>
              <a:rPr lang="zh-CN" altLang="en-US" dirty="0"/>
              <a:t>小班 </a:t>
            </a:r>
            <a:r>
              <a:rPr lang="en-US" altLang="zh-CN" dirty="0"/>
              <a:t>50%</a:t>
            </a:r>
          </a:p>
          <a:p>
            <a:pPr lvl="1"/>
            <a:r>
              <a:rPr lang="en-US" altLang="zh-CN" dirty="0"/>
              <a:t>lab </a:t>
            </a:r>
            <a:r>
              <a:rPr lang="en-US" altLang="zh-CN" dirty="0">
                <a:solidFill>
                  <a:srgbClr val="FF0000"/>
                </a:solidFill>
              </a:rPr>
              <a:t>24%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(8 * 3)</a:t>
            </a:r>
          </a:p>
          <a:p>
            <a:pPr lvl="1"/>
            <a:r>
              <a:rPr lang="en-US" altLang="zh-CN" dirty="0"/>
              <a:t>quiz </a:t>
            </a:r>
            <a:r>
              <a:rPr lang="en-US" altLang="zh-CN" dirty="0">
                <a:solidFill>
                  <a:srgbClr val="FF0000"/>
                </a:solidFill>
              </a:rPr>
              <a:t>16%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(4 * 4)</a:t>
            </a:r>
          </a:p>
          <a:p>
            <a:pPr lvl="1"/>
            <a:r>
              <a:rPr lang="zh-CN" altLang="en-US" dirty="0"/>
              <a:t>平时成绩 </a:t>
            </a:r>
            <a:r>
              <a:rPr lang="en-US" altLang="zh-CN" dirty="0">
                <a:solidFill>
                  <a:srgbClr val="FF0000"/>
                </a:solidFill>
              </a:rPr>
              <a:t>10%</a:t>
            </a:r>
            <a:r>
              <a:rPr lang="zh-CN" altLang="en-US" dirty="0"/>
              <a:t>（作业</a:t>
            </a:r>
            <a:r>
              <a:rPr lang="en-US" altLang="zh-CN" dirty="0"/>
              <a:t>/</a:t>
            </a:r>
            <a:r>
              <a:rPr lang="zh-CN" altLang="en-US" dirty="0"/>
              <a:t>回课</a:t>
            </a:r>
            <a:r>
              <a:rPr lang="en-US" altLang="zh-CN" dirty="0"/>
              <a:t>/</a:t>
            </a:r>
            <a:r>
              <a:rPr lang="zh-CN" altLang="en-US" dirty="0"/>
              <a:t>出勤</a:t>
            </a:r>
            <a:r>
              <a:rPr lang="en-US" altLang="zh-CN" dirty="0"/>
              <a:t>+</a:t>
            </a:r>
            <a:r>
              <a:rPr lang="zh-CN" altLang="en-US" dirty="0"/>
              <a:t>有平均分限制</a:t>
            </a:r>
            <a:r>
              <a:rPr lang="en-US" altLang="zh-CN" dirty="0"/>
              <a:t>——80%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82727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4C9E96-9241-2B44-82D1-E7C22F899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小班课安排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578C67-C0F7-E74D-B43B-FDCC24D63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第一节课：回课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每周两位同学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当周周一、周三的课，具体安排见“回课顺序表”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10</a:t>
            </a:r>
            <a:r>
              <a:rPr kumimoji="1" lang="zh-CN" altLang="en-US" dirty="0"/>
              <a:t>～</a:t>
            </a:r>
            <a:r>
              <a:rPr kumimoji="1" lang="en-US" altLang="zh-CN" dirty="0"/>
              <a:t>20min</a:t>
            </a:r>
          </a:p>
          <a:p>
            <a:pPr lvl="1"/>
            <a:r>
              <a:rPr kumimoji="1" lang="zh-CN" altLang="en-US" dirty="0"/>
              <a:t>对课本</a:t>
            </a:r>
            <a:r>
              <a:rPr kumimoji="1" lang="en-US" altLang="zh-CN" dirty="0"/>
              <a:t>/</a:t>
            </a:r>
            <a:r>
              <a:rPr kumimoji="1" lang="zh-CN" altLang="en-US" dirty="0"/>
              <a:t>课件内容做归纳梳理，讲解重难点或者扩展内容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不要大段照搬课件</a:t>
            </a:r>
            <a:r>
              <a:rPr kumimoji="1" lang="en-US" altLang="zh-CN" dirty="0"/>
              <a:t>/</a:t>
            </a:r>
            <a:r>
              <a:rPr kumimoji="1" lang="zh-CN" altLang="en-US" dirty="0"/>
              <a:t>课本</a:t>
            </a:r>
            <a:endParaRPr kumimoji="1" lang="en-US" altLang="zh-CN" dirty="0"/>
          </a:p>
          <a:p>
            <a:r>
              <a:rPr kumimoji="1" lang="zh-CN" altLang="en-US" dirty="0"/>
              <a:t>第二节课：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回顾</a:t>
            </a:r>
            <a:r>
              <a:rPr kumimoji="1" lang="en-US" altLang="zh-CN" dirty="0"/>
              <a:t>lab/</a:t>
            </a:r>
            <a:r>
              <a:rPr kumimoji="1" lang="zh-CN" altLang="en-US" dirty="0"/>
              <a:t>讲作业</a:t>
            </a:r>
            <a:r>
              <a:rPr kumimoji="1" lang="en-US" altLang="zh-CN" dirty="0"/>
              <a:t>/</a:t>
            </a:r>
            <a:r>
              <a:rPr kumimoji="1" lang="zh-CN" altLang="en-US" dirty="0"/>
              <a:t>复习考试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助教讲课</a:t>
            </a:r>
            <a:r>
              <a:rPr kumimoji="1" lang="en-US" altLang="zh-CN" dirty="0"/>
              <a:t>/</a:t>
            </a:r>
            <a:r>
              <a:rPr kumimoji="1" lang="zh-CN" altLang="en-US" dirty="0"/>
              <a:t>带大家做题</a:t>
            </a:r>
            <a:endParaRPr kumimoji="1" lang="en-US" altLang="zh-CN" dirty="0"/>
          </a:p>
          <a:p>
            <a:pPr marL="457200" lvl="1" indent="0">
              <a:buNone/>
            </a:pPr>
            <a:endParaRPr kumimoji="1" lang="en-US" altLang="zh-CN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695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92C866-1041-4647-8AFC-A8F8DB013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小班课作业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00FEFC-0F52-FD49-B11D-0E5EDC14A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5000"/>
              </a:lnSpc>
            </a:pPr>
            <a:r>
              <a:rPr kumimoji="1" lang="zh-CN" altLang="en-US" dirty="0"/>
              <a:t>发布：一般每周布置，具体发布时间看老师心情</a:t>
            </a:r>
            <a:endParaRPr kumimoji="1" lang="en-US" altLang="zh-CN" dirty="0"/>
          </a:p>
          <a:p>
            <a:pPr>
              <a:lnSpc>
                <a:spcPct val="125000"/>
              </a:lnSpc>
            </a:pPr>
            <a:r>
              <a:rPr kumimoji="1" lang="zh-CN" altLang="en-US" dirty="0"/>
              <a:t>上交：发布起的一周内，沿用</a:t>
            </a:r>
            <a:r>
              <a:rPr kumimoji="1" lang="en-US" altLang="zh-CN" dirty="0"/>
              <a:t>lab</a:t>
            </a:r>
            <a:r>
              <a:rPr kumimoji="1" lang="zh-CN" altLang="en-US" dirty="0"/>
              <a:t>的</a:t>
            </a:r>
            <a:r>
              <a:rPr kumimoji="1" lang="en-US" altLang="zh-CN" dirty="0"/>
              <a:t>grace</a:t>
            </a:r>
            <a:r>
              <a:rPr kumimoji="1" lang="zh-CN" altLang="en-US" dirty="0"/>
              <a:t> </a:t>
            </a:r>
            <a:r>
              <a:rPr kumimoji="1" lang="en-US" altLang="zh-CN" dirty="0"/>
              <a:t>days</a:t>
            </a:r>
            <a:r>
              <a:rPr kumimoji="1" lang="zh-CN" altLang="en-US" dirty="0"/>
              <a:t>机制</a:t>
            </a:r>
            <a:endParaRPr kumimoji="1" lang="en-US" altLang="zh-CN" dirty="0"/>
          </a:p>
          <a:p>
            <a:pPr lvl="1">
              <a:lnSpc>
                <a:spcPct val="125000"/>
              </a:lnSpc>
            </a:pPr>
            <a:r>
              <a:rPr kumimoji="1" lang="zh-CN" altLang="en-US" dirty="0"/>
              <a:t>上交方式：微信</a:t>
            </a:r>
            <a:r>
              <a:rPr kumimoji="1" lang="en-US" altLang="zh-CN" dirty="0"/>
              <a:t>/</a:t>
            </a:r>
            <a:r>
              <a:rPr kumimoji="1" lang="zh-CN" altLang="en-US" dirty="0"/>
              <a:t>邮箱</a:t>
            </a:r>
            <a:endParaRPr kumimoji="1" lang="en-US" altLang="zh-CN" dirty="0"/>
          </a:p>
          <a:p>
            <a:pPr lvl="1">
              <a:lnSpc>
                <a:spcPct val="125000"/>
              </a:lnSpc>
            </a:pPr>
            <a:r>
              <a:rPr kumimoji="1" lang="zh-CN" altLang="en-US" dirty="0"/>
              <a:t>文件名要求：张三</a:t>
            </a:r>
            <a:r>
              <a:rPr kumimoji="1" lang="en-US" altLang="zh-CN" dirty="0"/>
              <a:t>-19000xxxxx{-</a:t>
            </a:r>
            <a:r>
              <a:rPr kumimoji="1" lang="zh-CN" altLang="en-US" dirty="0"/>
              <a:t>文件描述</a:t>
            </a:r>
            <a:r>
              <a:rPr kumimoji="1" lang="en-US" altLang="zh-CN" dirty="0"/>
              <a:t>}.pdf/zip/</a:t>
            </a:r>
            <a:r>
              <a:rPr kumimoji="1" lang="en-US" altLang="zh-CN" dirty="0" err="1"/>
              <a:t>rar</a:t>
            </a:r>
            <a:endParaRPr kumimoji="1" lang="en-US" altLang="zh-CN" dirty="0"/>
          </a:p>
          <a:p>
            <a:pPr>
              <a:lnSpc>
                <a:spcPct val="125000"/>
              </a:lnSpc>
            </a:pPr>
            <a:r>
              <a:rPr kumimoji="1" lang="zh-CN" altLang="en-US" dirty="0"/>
              <a:t>分数：教学网发布个人得分和班级平均分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85262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072C92-4A8F-4042-AE96-8388EF3B6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Lab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BD3D30C-B42A-3C48-8F38-201715326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2063750"/>
            <a:ext cx="108458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928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7DF510-B7FD-6B4F-BEEE-F9D179E56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Lab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72F140-E24D-CF47-837E-A2D5393EC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任务量：</a:t>
            </a:r>
            <a:r>
              <a:rPr kumimoji="1" lang="en-US" altLang="zh-CN" dirty="0"/>
              <a:t>assignment &lt; lab &lt;</a:t>
            </a:r>
            <a:r>
              <a:rPr kumimoji="1" lang="zh-CN" altLang="en-US" dirty="0"/>
              <a:t> </a:t>
            </a:r>
            <a:r>
              <a:rPr kumimoji="1" lang="en-US" altLang="zh-CN" dirty="0"/>
              <a:t>project</a:t>
            </a:r>
          </a:p>
          <a:p>
            <a:r>
              <a:rPr kumimoji="1" lang="zh-CN" altLang="en-US" dirty="0"/>
              <a:t>预计时间：一般</a:t>
            </a:r>
            <a:r>
              <a:rPr kumimoji="1" lang="en-US" altLang="zh-CN" dirty="0"/>
              <a:t>lab</a:t>
            </a:r>
            <a:r>
              <a:rPr kumimoji="1" lang="zh-CN" altLang="en-US" dirty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/>
              <a:t>～</a:t>
            </a:r>
            <a:r>
              <a:rPr kumimoji="1" lang="en-US" altLang="zh-CN" dirty="0"/>
              <a:t>3</a:t>
            </a:r>
            <a:r>
              <a:rPr kumimoji="1" lang="zh-CN" altLang="en-US" dirty="0"/>
              <a:t>天，复杂</a:t>
            </a:r>
            <a:r>
              <a:rPr kumimoji="1" lang="en-US" altLang="zh-CN" dirty="0"/>
              <a:t>lab</a:t>
            </a:r>
            <a:r>
              <a:rPr kumimoji="1" lang="zh-CN" altLang="en-US" dirty="0"/>
              <a:t> </a:t>
            </a:r>
            <a:r>
              <a:rPr kumimoji="1" lang="en-US" altLang="zh-CN" dirty="0"/>
              <a:t>4</a:t>
            </a:r>
            <a:r>
              <a:rPr kumimoji="1" lang="zh-CN" altLang="en-US" dirty="0"/>
              <a:t>～</a:t>
            </a:r>
            <a:r>
              <a:rPr kumimoji="1" lang="en-US" altLang="zh-CN" dirty="0"/>
              <a:t>5</a:t>
            </a:r>
            <a:r>
              <a:rPr kumimoji="1" lang="zh-CN" altLang="en-US" dirty="0"/>
              <a:t>天</a:t>
            </a:r>
            <a:endParaRPr kumimoji="1" lang="en-US" altLang="zh-CN" dirty="0"/>
          </a:p>
          <a:p>
            <a:r>
              <a:rPr kumimoji="1" lang="zh-CN" altLang="en-US" dirty="0"/>
              <a:t>先下手为强！</a:t>
            </a:r>
            <a:endParaRPr kumimoji="1" lang="en-US" altLang="zh-CN" dirty="0"/>
          </a:p>
          <a:p>
            <a:r>
              <a:rPr kumimoji="1" lang="zh-CN" altLang="en-US" dirty="0"/>
              <a:t>读懂</a:t>
            </a:r>
            <a:r>
              <a:rPr kumimoji="1" lang="en-US" altLang="zh-CN" dirty="0"/>
              <a:t>writeup</a:t>
            </a:r>
          </a:p>
          <a:p>
            <a:r>
              <a:rPr kumimoji="1" lang="zh-CN" altLang="en-US" dirty="0"/>
              <a:t>评测平台：</a:t>
            </a:r>
            <a:r>
              <a:rPr kumimoji="1" lang="en-US" altLang="zh-CN" dirty="0" err="1"/>
              <a:t>autolab</a:t>
            </a:r>
            <a:r>
              <a:rPr kumimoji="1" lang="zh-CN" altLang="en-US" dirty="0"/>
              <a:t> </a:t>
            </a:r>
            <a:r>
              <a:rPr kumimoji="1" lang="en-US" altLang="zh-CN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http://autolab.pku.edu.cn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账号密码后续发布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同时</a:t>
            </a:r>
            <a:r>
              <a:rPr kumimoji="1" lang="en-US" altLang="zh-CN" dirty="0" err="1"/>
              <a:t>datalab</a:t>
            </a:r>
            <a:r>
              <a:rPr kumimoji="1" lang="zh-CN" altLang="en-US" dirty="0"/>
              <a:t>也将发布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59952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829</Words>
  <Application>Microsoft Macintosh PowerPoint</Application>
  <PresentationFormat>宽屏</PresentationFormat>
  <Paragraphs>120</Paragraphs>
  <Slides>21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6" baseType="lpstr">
      <vt:lpstr>等线</vt:lpstr>
      <vt:lpstr>等线 Light</vt:lpstr>
      <vt:lpstr>Arial</vt:lpstr>
      <vt:lpstr>Consolas</vt:lpstr>
      <vt:lpstr>Office 主题​​</vt:lpstr>
      <vt:lpstr>第一次小班课</vt:lpstr>
      <vt:lpstr>基本信息</vt:lpstr>
      <vt:lpstr>自我介绍环节</vt:lpstr>
      <vt:lpstr>欢迎选修必修ICS!</vt:lpstr>
      <vt:lpstr>分数构成</vt:lpstr>
      <vt:lpstr>小班课安排</vt:lpstr>
      <vt:lpstr>小班课作业</vt:lpstr>
      <vt:lpstr>Lab</vt:lpstr>
      <vt:lpstr>Lab</vt:lpstr>
      <vt:lpstr>Autolab</vt:lpstr>
      <vt:lpstr>Lab 学术规范</vt:lpstr>
      <vt:lpstr>quiz</vt:lpstr>
      <vt:lpstr>开发环境</vt:lpstr>
      <vt:lpstr>开发环境</vt:lpstr>
      <vt:lpstr>虚拟机</vt:lpstr>
      <vt:lpstr>Linux：文件系统</vt:lpstr>
      <vt:lpstr>Linux: 文件系统</vt:lpstr>
      <vt:lpstr>Linux: shell</vt:lpstr>
      <vt:lpstr>Linux: 常见指令</vt:lpstr>
      <vt:lpstr>Linux: 如何写代码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郑 策</dc:creator>
  <cp:lastModifiedBy>郑策</cp:lastModifiedBy>
  <cp:revision>24</cp:revision>
  <dcterms:created xsi:type="dcterms:W3CDTF">2020-09-23T03:12:45Z</dcterms:created>
  <dcterms:modified xsi:type="dcterms:W3CDTF">2020-09-24T06:03:50Z</dcterms:modified>
</cp:coreProperties>
</file>

<file path=docProps/thumbnail.jpeg>
</file>